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3600" b="1" u="sng">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6019800"/>
            <a:ext cx="9147765" cy="8452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0153AE-4F0E-4DEF-AB39-190458C68A17}" type="datetimeFigureOut">
              <a:rPr lang="ar-SA" smtClean="0"/>
              <a:pPr/>
              <a:t>04/04/1440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0EB1C0-FA3A-4485-9C89-742756E44AE0}" type="slidenum">
              <a:rPr lang="ar-SA" smtClean="0"/>
              <a:pPr/>
              <a:t>‹#›</a:t>
            </a:fld>
            <a:endParaRPr lang="ar-SA"/>
          </a:p>
        </p:txBody>
      </p:sp>
    </p:spTree>
    <p:extLst>
      <p:ext uri="{BB962C8B-B14F-4D97-AF65-F5344CB8AC3E}">
        <p14:creationId xmlns:p14="http://schemas.microsoft.com/office/powerpoint/2010/main" val="1652809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3809530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5" name="Footer Placeholder 4"/>
          <p:cNvSpPr>
            <a:spLocks noGrp="1"/>
          </p:cNvSpPr>
          <p:nvPr>
            <p:ph type="ftr" sz="quarter" idx="11"/>
          </p:nvPr>
        </p:nvSpPr>
        <p:spPr/>
        <p:txBody>
          <a:bodyPr/>
          <a:lstStyle>
            <a:extLst/>
          </a:lstStyle>
          <a:p>
            <a:endParaRPr lang="ar-SA">
              <a:solidFill>
                <a:prstClr val="white"/>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30737715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p:txBody>
          <a:bodyPr/>
          <a:lstStyle>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itle 7"/>
          <p:cNvSpPr txBox="1">
            <a:spLocks/>
          </p:cNvSpPr>
          <p:nvPr userDrawn="1"/>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extLst/>
          </a:lstStyle>
          <a:p>
            <a:pPr rtl="1">
              <a:spcBef>
                <a:spcPct val="0"/>
              </a:spcBef>
              <a:defRPr/>
            </a:pPr>
            <a:r>
              <a:rPr lang="en-US" sz="3600" b="1" dirty="0" smtClean="0">
                <a:solidFill>
                  <a:srgbClr val="DEF5FA"/>
                </a:solidFill>
                <a:effectLst>
                  <a:outerShdw blurRad="31750" dist="25400" dir="5400000" algn="tl" rotWithShape="0">
                    <a:srgbClr val="000000">
                      <a:alpha val="25000"/>
                    </a:srgbClr>
                  </a:outerShdw>
                </a:effectLst>
              </a:rPr>
              <a:t>Click to edit Master title style</a:t>
            </a:r>
            <a:endParaRPr lang="en-US" sz="3600" b="1" dirty="0">
              <a:solidFill>
                <a:srgbClr val="DEF5FA"/>
              </a:solidFill>
              <a:effectLst>
                <a:outerShdw blurRad="31750" dist="25400" dir="5400000" algn="tl" rotWithShape="0">
                  <a:srgbClr val="000000">
                    <a:alpha val="25000"/>
                  </a:srgbClr>
                </a:outerShdw>
              </a:effectLst>
            </a:endParaRPr>
          </a:p>
        </p:txBody>
      </p:sp>
    </p:spTree>
    <p:extLst>
      <p:ext uri="{BB962C8B-B14F-4D97-AF65-F5344CB8AC3E}">
        <p14:creationId xmlns:p14="http://schemas.microsoft.com/office/powerpoint/2010/main" val="2821608469"/>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8" name="Footer Placeholder 7"/>
          <p:cNvSpPr>
            <a:spLocks noGrp="1"/>
          </p:cNvSpPr>
          <p:nvPr>
            <p:ph type="ftr" sz="quarter" idx="11"/>
          </p:nvPr>
        </p:nvSpPr>
        <p:spPr/>
        <p:txBody>
          <a:bodyPr/>
          <a:lstStyle>
            <a:extLst/>
          </a:lstStyle>
          <a:p>
            <a:endParaRPr lang="ar-SA">
              <a:solidFill>
                <a:prstClr val="black"/>
              </a:solidFill>
            </a:endParaRPr>
          </a:p>
        </p:txBody>
      </p:sp>
      <p:sp>
        <p:nvSpPr>
          <p:cNvPr id="9" name="Slide Number Placeholder 8"/>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78241410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4" name="Footer Placeholder 3"/>
          <p:cNvSpPr>
            <a:spLocks noGrp="1"/>
          </p:cNvSpPr>
          <p:nvPr>
            <p:ph type="ftr" sz="quarter" idx="11"/>
          </p:nvPr>
        </p:nvSpPr>
        <p:spPr/>
        <p:txBody>
          <a:bodyPr/>
          <a:lstStyle>
            <a:extLst/>
          </a:lstStyle>
          <a:p>
            <a:endParaRPr lang="ar-SA">
              <a:solidFill>
                <a:prstClr val="white"/>
              </a:solidFill>
            </a:endParaRPr>
          </a:p>
        </p:txBody>
      </p:sp>
      <p:sp>
        <p:nvSpPr>
          <p:cNvPr id="5" name="Slide Number Placeholder 4"/>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42549602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3" name="Footer Placeholder 2"/>
          <p:cNvSpPr>
            <a:spLocks noGrp="1"/>
          </p:cNvSpPr>
          <p:nvPr>
            <p:ph type="ftr" sz="quarter" idx="11"/>
          </p:nvPr>
        </p:nvSpPr>
        <p:spPr/>
        <p:txBody>
          <a:bodyPr/>
          <a:lstStyle>
            <a:extLst/>
          </a:lstStyle>
          <a:p>
            <a:endParaRPr lang="ar-SA">
              <a:solidFill>
                <a:prstClr val="black"/>
              </a:solidFill>
            </a:endParaRPr>
          </a:p>
        </p:txBody>
      </p:sp>
      <p:sp>
        <p:nvSpPr>
          <p:cNvPr id="4" name="Slide Number Placeholder 3"/>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809923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6" name="Footer Placeholder 5"/>
          <p:cNvSpPr>
            <a:spLocks noGrp="1"/>
          </p:cNvSpPr>
          <p:nvPr>
            <p:ph type="ftr" sz="quarter" idx="11"/>
          </p:nvPr>
        </p:nvSpPr>
        <p:spPr/>
        <p:txBody>
          <a:bodyPr/>
          <a:lstStyle>
            <a:extLst/>
          </a:lstStyle>
          <a:p>
            <a:endParaRPr lang="ar-SA">
              <a:solidFill>
                <a:prstClr val="black"/>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27082369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0EB1C0-FA3A-4485-9C89-742756E44AE0}" type="slidenum">
              <a:rPr lang="ar-SA" smtClean="0">
                <a:solidFill>
                  <a:prstClr val="white"/>
                </a:solidFill>
              </a:rPr>
              <a:pPr/>
              <a:t>‹#›</a:t>
            </a:fld>
            <a:endParaRPr lang="ar-SA">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377759508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458074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19389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6D0153AE-4F0E-4DEF-AB39-190458C68A17}" type="datetimeFigureOut">
              <a:rPr lang="ar-SA" smtClean="0">
                <a:solidFill>
                  <a:prstClr val="black"/>
                </a:solidFill>
              </a:rPr>
              <a:pPr rtl="1"/>
              <a:t>04/04/1440</a:t>
            </a:fld>
            <a:endParaRPr lang="ar-SA">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ar-SA">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3A0EB1C0-FA3A-4485-9C89-742756E44AE0}" type="slidenum">
              <a:rPr lang="ar-SA" smtClean="0">
                <a:solidFill>
                  <a:prstClr val="black"/>
                </a:solidFill>
              </a:rPr>
              <a:pPr rtl="1"/>
              <a:t>‹#›</a:t>
            </a:fld>
            <a:endParaRPr lang="ar-SA">
              <a:solidFill>
                <a:prstClr val="black"/>
              </a:solidFill>
            </a:endParaRPr>
          </a:p>
        </p:txBody>
      </p:sp>
    </p:spTree>
    <p:extLst>
      <p:ext uri="{BB962C8B-B14F-4D97-AF65-F5344CB8AC3E}">
        <p14:creationId xmlns:p14="http://schemas.microsoft.com/office/powerpoint/2010/main" val="3716554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686762"/>
          </a:xfrm>
        </p:spPr>
        <p:txBody>
          <a:bodyPr>
            <a:normAutofit/>
          </a:bodyPr>
          <a:lstStyle/>
          <a:p>
            <a:pPr algn="ctr"/>
            <a:r>
              <a:rPr lang="ar-JO" sz="3200" dirty="0" smtClean="0"/>
              <a:t>الدرس 1-5: العمل على مستندك</a:t>
            </a:r>
            <a:endParaRPr lang="ar-SA" sz="3200" dirty="0"/>
          </a:p>
        </p:txBody>
      </p:sp>
      <p:sp>
        <p:nvSpPr>
          <p:cNvPr id="3" name="Subtitle 2"/>
          <p:cNvSpPr>
            <a:spLocks noGrp="1"/>
          </p:cNvSpPr>
          <p:nvPr>
            <p:ph type="subTitle" idx="1"/>
          </p:nvPr>
        </p:nvSpPr>
        <p:spPr>
          <a:xfrm>
            <a:off x="685800" y="1219200"/>
            <a:ext cx="7772400" cy="4800600"/>
          </a:xfrm>
        </p:spPr>
        <p:txBody>
          <a:bodyPr>
            <a:normAutofit/>
          </a:bodyPr>
          <a:lstStyle/>
          <a:p>
            <a:r>
              <a:rPr lang="ar-JO" dirty="0" smtClean="0"/>
              <a:t>لقد تعلمنا إلى الآن كيفية إنشاء مستندات، ولكنك لن تكون قادرا على إنشاء المستندات من الصفر، فهذا الأمر ليس عمليا، لنلق نظرة على كيفية فتح وحفظ وإغلاق مستندات برنامج معالج النصوص "وورد" والعمل عليها. </a:t>
            </a:r>
            <a:endParaRPr lang="ar-SA" dirty="0"/>
          </a:p>
        </p:txBody>
      </p:sp>
    </p:spTree>
    <p:extLst>
      <p:ext uri="{BB962C8B-B14F-4D97-AF65-F5344CB8AC3E}">
        <p14:creationId xmlns:p14="http://schemas.microsoft.com/office/powerpoint/2010/main" val="940523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685800"/>
          </a:xfrm>
        </p:spPr>
        <p:txBody>
          <a:bodyPr>
            <a:normAutofit/>
          </a:bodyPr>
          <a:lstStyle/>
          <a:p>
            <a:r>
              <a:rPr lang="ar-JO" sz="2800" dirty="0" smtClean="0"/>
              <a:t>شريط أدوات التعليمات</a:t>
            </a:r>
            <a:endParaRPr lang="ar-SA" sz="2800" dirty="0"/>
          </a:p>
        </p:txBody>
      </p:sp>
      <p:sp>
        <p:nvSpPr>
          <p:cNvPr id="3" name="Subtitle 2"/>
          <p:cNvSpPr>
            <a:spLocks noGrp="1"/>
          </p:cNvSpPr>
          <p:nvPr>
            <p:ph type="subTitle" idx="1"/>
          </p:nvPr>
        </p:nvSpPr>
        <p:spPr>
          <a:xfrm>
            <a:off x="609600" y="1143000"/>
            <a:ext cx="7772400" cy="4876800"/>
          </a:xfrm>
        </p:spPr>
        <p:txBody>
          <a:bodyPr>
            <a:normAutofit fontScale="92500" lnSpcReduction="20000"/>
          </a:bodyPr>
          <a:lstStyle/>
          <a:p>
            <a:r>
              <a:rPr lang="ar-JO" dirty="0" smtClean="0"/>
              <a:t>يحتوي شريط أدوات التعليمات على أوامر مشابهة لتلك الموجودة في متصفح الويب. وفي الواقع، يعمل إطار التعليمات بطريقة مشابهة جدا لمتصفح الويب الذي يبحث عن فقط المعلومات المتعلقة بمعالج النصوص "وورد" 2010. </a:t>
            </a:r>
          </a:p>
          <a:p>
            <a:pPr>
              <a:buFont typeface="Wingdings" pitchFamily="2" charset="2"/>
              <a:buChar char="Ø"/>
            </a:pPr>
            <a:r>
              <a:rPr lang="ar-JO" dirty="0" smtClean="0"/>
              <a:t>السابق</a:t>
            </a:r>
          </a:p>
          <a:p>
            <a:pPr>
              <a:buFont typeface="Wingdings" pitchFamily="2" charset="2"/>
              <a:buChar char="Ø"/>
            </a:pPr>
            <a:r>
              <a:rPr lang="ar-JO" dirty="0" smtClean="0"/>
              <a:t>الأمام</a:t>
            </a:r>
          </a:p>
          <a:p>
            <a:pPr>
              <a:buFont typeface="Wingdings" pitchFamily="2" charset="2"/>
              <a:buChar char="Ø"/>
            </a:pPr>
            <a:r>
              <a:rPr lang="ar-JO" dirty="0" smtClean="0"/>
              <a:t>إيقاف</a:t>
            </a:r>
          </a:p>
          <a:p>
            <a:pPr>
              <a:buFont typeface="Wingdings" pitchFamily="2" charset="2"/>
              <a:buChar char="Ø"/>
            </a:pPr>
            <a:r>
              <a:rPr lang="ar-JO" dirty="0" smtClean="0"/>
              <a:t>تحديث</a:t>
            </a:r>
          </a:p>
          <a:p>
            <a:pPr>
              <a:buFont typeface="Wingdings" pitchFamily="2" charset="2"/>
              <a:buChar char="Ø"/>
            </a:pPr>
            <a:r>
              <a:rPr lang="ar-JO" dirty="0" smtClean="0"/>
              <a:t>الصفحة الرئيسية</a:t>
            </a:r>
            <a:endParaRPr lang="en-US" dirty="0" smtClean="0"/>
          </a:p>
          <a:p>
            <a:pPr>
              <a:buFont typeface="Wingdings" pitchFamily="2" charset="2"/>
              <a:buChar char="Ø"/>
            </a:pPr>
            <a:r>
              <a:rPr lang="ar-JO" dirty="0" smtClean="0"/>
              <a:t>طباعة</a:t>
            </a:r>
          </a:p>
          <a:p>
            <a:pPr>
              <a:buFont typeface="Wingdings" pitchFamily="2" charset="2"/>
              <a:buChar char="Ø"/>
            </a:pPr>
            <a:r>
              <a:rPr lang="ar-JO" dirty="0" smtClean="0"/>
              <a:t>تغيير حجم الخط</a:t>
            </a:r>
            <a:endParaRPr lang="en-US" dirty="0" smtClean="0"/>
          </a:p>
          <a:p>
            <a:pPr>
              <a:buFont typeface="Wingdings" pitchFamily="2" charset="2"/>
              <a:buChar char="Ø"/>
            </a:pPr>
            <a:r>
              <a:rPr lang="ar-JO" dirty="0" smtClean="0"/>
              <a:t>إظهار جدول المحتويات</a:t>
            </a:r>
          </a:p>
          <a:p>
            <a:pPr>
              <a:buFont typeface="Wingdings" pitchFamily="2" charset="2"/>
              <a:buChar char="Ø"/>
            </a:pPr>
            <a:r>
              <a:rPr lang="ar-JO" dirty="0" smtClean="0"/>
              <a:t>دوما في المقدمة </a:t>
            </a:r>
          </a:p>
          <a:p>
            <a:pPr>
              <a:buFont typeface="Wingdings" pitchFamily="2" charset="2"/>
              <a:buChar char="Ø"/>
            </a:pPr>
            <a:r>
              <a:rPr lang="ar-JO" dirty="0" smtClean="0"/>
              <a:t>شريط أدوات الخيارات</a:t>
            </a:r>
            <a:r>
              <a:rPr lang="ar-JO" b="1" dirty="0" smtClean="0"/>
              <a:t> </a:t>
            </a:r>
          </a:p>
        </p:txBody>
      </p:sp>
    </p:spTree>
    <p:extLst>
      <p:ext uri="{BB962C8B-B14F-4D97-AF65-F5344CB8AC3E}">
        <p14:creationId xmlns:p14="http://schemas.microsoft.com/office/powerpoint/2010/main" val="1364383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08025"/>
          </a:xfrm>
        </p:spPr>
        <p:txBody>
          <a:bodyPr>
            <a:normAutofit/>
          </a:bodyPr>
          <a:lstStyle/>
          <a:p>
            <a:r>
              <a:rPr lang="ar-JO" sz="2800" b="1" dirty="0" smtClean="0"/>
              <a:t>البحث عن التعليمات</a:t>
            </a:r>
            <a:endParaRPr lang="ar-SA" sz="2800" dirty="0"/>
          </a:p>
        </p:txBody>
      </p:sp>
      <p:sp>
        <p:nvSpPr>
          <p:cNvPr id="3" name="Subtitle 2"/>
          <p:cNvSpPr>
            <a:spLocks noGrp="1"/>
          </p:cNvSpPr>
          <p:nvPr>
            <p:ph type="subTitle" idx="1"/>
          </p:nvPr>
        </p:nvSpPr>
        <p:spPr>
          <a:xfrm>
            <a:off x="762000" y="914400"/>
            <a:ext cx="7620000" cy="2743200"/>
          </a:xfrm>
        </p:spPr>
        <p:txBody>
          <a:bodyPr>
            <a:normAutofit lnSpcReduction="10000"/>
          </a:bodyPr>
          <a:lstStyle/>
          <a:p>
            <a:r>
              <a:rPr lang="ar-JO" dirty="0" smtClean="0"/>
              <a:t>يعتبر البحث عن التعليمات سهلا. قم فقط بكتابة ما تبحث عنه في شريط البحث واضغط على مفتاح التنفيذ </a:t>
            </a:r>
            <a:r>
              <a:rPr lang="en-US" dirty="0" smtClean="0"/>
              <a:t>Enter</a:t>
            </a:r>
            <a:r>
              <a:rPr lang="ar-SA" dirty="0" smtClean="0"/>
              <a:t>. بعد لحظات، ستظهر أية نتائج يعتبر معالج النصوص "وورد" أنها ذات علاقة داخل لائحة. أُنقر على أي من المواضيع في تلك القائمة لعرض معلومات الموضوع. </a:t>
            </a:r>
            <a:endParaRPr lang="en-US" dirty="0" smtClean="0"/>
          </a:p>
          <a:p>
            <a:r>
              <a:rPr lang="ar-SA" dirty="0" smtClean="0"/>
              <a:t>فعلى سبيل المثال، إذا كنت تبحث عن "صفحة غلاف"</a:t>
            </a:r>
            <a:r>
              <a:rPr lang="ar-JO" dirty="0" smtClean="0"/>
              <a:t> (أثناء إتصالك بموقع </a:t>
            </a:r>
            <a:r>
              <a:rPr lang="en-US" dirty="0" smtClean="0"/>
              <a:t>Office.com</a:t>
            </a:r>
            <a:r>
              <a:rPr lang="ar-SA" dirty="0" smtClean="0"/>
              <a:t>)</a:t>
            </a:r>
            <a:r>
              <a:rPr lang="ar-JO" dirty="0" smtClean="0"/>
              <a:t> فستحصل على النتائج التالية:</a:t>
            </a:r>
            <a:endParaRPr lang="ar-SA" dirty="0"/>
          </a:p>
        </p:txBody>
      </p:sp>
      <p:pic>
        <p:nvPicPr>
          <p:cNvPr id="4" name="صورة 67"/>
          <p:cNvPicPr/>
          <p:nvPr/>
        </p:nvPicPr>
        <p:blipFill>
          <a:blip r:embed="rId2" cstate="print"/>
          <a:srcRect/>
          <a:stretch>
            <a:fillRect/>
          </a:stretch>
        </p:blipFill>
        <p:spPr bwMode="auto">
          <a:xfrm>
            <a:off x="2209800" y="3581400"/>
            <a:ext cx="4905375" cy="2438400"/>
          </a:xfrm>
          <a:prstGeom prst="rect">
            <a:avLst/>
          </a:prstGeom>
          <a:noFill/>
          <a:ln w="9525">
            <a:noFill/>
            <a:miter lim="800000"/>
            <a:headEnd/>
            <a:tailEnd/>
          </a:ln>
        </p:spPr>
      </p:pic>
    </p:spTree>
    <p:extLst>
      <p:ext uri="{BB962C8B-B14F-4D97-AF65-F5344CB8AC3E}">
        <p14:creationId xmlns:p14="http://schemas.microsoft.com/office/powerpoint/2010/main" val="957631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685800"/>
          </a:xfrm>
        </p:spPr>
        <p:txBody>
          <a:bodyPr>
            <a:normAutofit/>
          </a:bodyPr>
          <a:lstStyle/>
          <a:p>
            <a:r>
              <a:rPr lang="ar-JO" sz="2800" dirty="0" smtClean="0"/>
              <a:t>التعليمات عبر الإنترنت مقابل التعليمات دون اتصال بالإنترنت</a:t>
            </a:r>
            <a:endParaRPr lang="ar-SA" sz="2800" dirty="0"/>
          </a:p>
        </p:txBody>
      </p:sp>
      <p:sp>
        <p:nvSpPr>
          <p:cNvPr id="3" name="Subtitle 2"/>
          <p:cNvSpPr>
            <a:spLocks noGrp="1"/>
          </p:cNvSpPr>
          <p:nvPr>
            <p:ph type="subTitle" idx="1"/>
          </p:nvPr>
        </p:nvSpPr>
        <p:spPr>
          <a:xfrm>
            <a:off x="457200" y="1143000"/>
            <a:ext cx="7848600" cy="3505200"/>
          </a:xfrm>
        </p:spPr>
        <p:txBody>
          <a:bodyPr>
            <a:normAutofit fontScale="85000" lnSpcReduction="10000"/>
          </a:bodyPr>
          <a:lstStyle/>
          <a:p>
            <a:r>
              <a:rPr lang="ar-JO" dirty="0" smtClean="0"/>
              <a:t>هناك نسختان من ملف التعليمات أحدهما عبر الإنترنت والآخر دون اتصال بالإنترنت. </a:t>
            </a:r>
            <a:endParaRPr lang="en-US" dirty="0" smtClean="0"/>
          </a:p>
          <a:p>
            <a:r>
              <a:rPr lang="ar-JO" dirty="0" smtClean="0"/>
              <a:t>وتقتضي </a:t>
            </a:r>
            <a:r>
              <a:rPr lang="ar-JO" b="1" dirty="0" smtClean="0"/>
              <a:t>التعليمات عبر الإنترنت</a:t>
            </a:r>
            <a:r>
              <a:rPr lang="ar-JO" dirty="0" smtClean="0"/>
              <a:t> وجود اتصال نشط بالإنترنت. وعند توفره، يتم توجيه كافة البحوث عن التعليمات إلى موقع </a:t>
            </a:r>
            <a:r>
              <a:rPr lang="en-US" dirty="0" smtClean="0"/>
              <a:t>Office.com</a:t>
            </a:r>
            <a:r>
              <a:rPr lang="ar-SA" dirty="0" smtClean="0"/>
              <a:t>، وهو البوابة الإلكترونية عبر الإنترنت لكافة برامج </a:t>
            </a:r>
            <a:r>
              <a:rPr lang="ar-SA" dirty="0" err="1" smtClean="0"/>
              <a:t>اوفيس</a:t>
            </a:r>
            <a:r>
              <a:rPr lang="ar-SA" dirty="0" smtClean="0"/>
              <a:t>. وتكون مواضيع التعليمات التي تم استرجاعها عبر الإنترنت هي </a:t>
            </a:r>
            <a:r>
              <a:rPr lang="ar-SA" dirty="0" err="1" smtClean="0"/>
              <a:t>الاحدث</a:t>
            </a:r>
            <a:r>
              <a:rPr lang="ar-SA" dirty="0" smtClean="0"/>
              <a:t>، وهو أمر مهم إذا كان هناك تغيير في البرنامج بالنسبة لأي من برامج أوفيس. وتذكر ان محتوى الإنترنت يتغير دائما. </a:t>
            </a:r>
            <a:endParaRPr lang="en-US" dirty="0" smtClean="0"/>
          </a:p>
          <a:p>
            <a:r>
              <a:rPr lang="ar-SA" dirty="0" smtClean="0"/>
              <a:t>وتشير </a:t>
            </a:r>
            <a:r>
              <a:rPr lang="ar-SA" b="1" dirty="0" smtClean="0"/>
              <a:t>التعليمات دون اتصال بالانترنت</a:t>
            </a:r>
            <a:r>
              <a:rPr lang="ar-SA" dirty="0" smtClean="0"/>
              <a:t> إلى المساعدة على محتوى الكمبيوتر (ويسمى المحتوى المحلي). وقد لا يكون محدثا تماما غير انه يكون متوفرا دائما. </a:t>
            </a:r>
            <a:endParaRPr lang="en-US" dirty="0" smtClean="0"/>
          </a:p>
          <a:p>
            <a:r>
              <a:rPr lang="ar-SA" dirty="0" smtClean="0"/>
              <a:t>للتبديل بين النظامين، أُنقر على رمز الاتصال في شريط المعلومات واختر ما تريده: </a:t>
            </a:r>
            <a:endParaRPr lang="en-US" dirty="0" smtClean="0"/>
          </a:p>
          <a:p>
            <a:endParaRPr lang="ar-SA" dirty="0"/>
          </a:p>
        </p:txBody>
      </p:sp>
      <p:pic>
        <p:nvPicPr>
          <p:cNvPr id="4" name="صورة 65"/>
          <p:cNvPicPr/>
          <p:nvPr/>
        </p:nvPicPr>
        <p:blipFill>
          <a:blip r:embed="rId2" cstate="print"/>
          <a:srcRect/>
          <a:stretch>
            <a:fillRect/>
          </a:stretch>
        </p:blipFill>
        <p:spPr bwMode="auto">
          <a:xfrm>
            <a:off x="2971800" y="4724400"/>
            <a:ext cx="3262558" cy="1355075"/>
          </a:xfrm>
          <a:prstGeom prst="rect">
            <a:avLst/>
          </a:prstGeom>
          <a:noFill/>
          <a:ln w="9525">
            <a:noFill/>
            <a:miter lim="800000"/>
            <a:headEnd/>
            <a:tailEnd/>
          </a:ln>
        </p:spPr>
      </p:pic>
    </p:spTree>
    <p:extLst>
      <p:ext uri="{BB962C8B-B14F-4D97-AF65-F5344CB8AC3E}">
        <p14:creationId xmlns:p14="http://schemas.microsoft.com/office/powerpoint/2010/main" val="4111328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609600"/>
          </a:xfrm>
        </p:spPr>
        <p:txBody>
          <a:bodyPr>
            <a:normAutofit/>
          </a:bodyPr>
          <a:lstStyle/>
          <a:p>
            <a:r>
              <a:rPr lang="ar-JO" sz="2800" dirty="0" smtClean="0"/>
              <a:t>استخدام جدول المحتويات</a:t>
            </a:r>
            <a:endParaRPr lang="ar-SA" sz="2800" dirty="0"/>
          </a:p>
        </p:txBody>
      </p:sp>
      <p:sp>
        <p:nvSpPr>
          <p:cNvPr id="3" name="Subtitle 2"/>
          <p:cNvSpPr>
            <a:spLocks noGrp="1"/>
          </p:cNvSpPr>
          <p:nvPr>
            <p:ph type="subTitle" idx="1"/>
          </p:nvPr>
        </p:nvSpPr>
        <p:spPr>
          <a:xfrm>
            <a:off x="762000" y="1066800"/>
            <a:ext cx="7772400" cy="4876800"/>
          </a:xfrm>
        </p:spPr>
        <p:txBody>
          <a:bodyPr>
            <a:normAutofit/>
          </a:bodyPr>
          <a:lstStyle/>
          <a:p>
            <a:r>
              <a:rPr lang="ar-JO" dirty="0" smtClean="0"/>
              <a:t>إذا كنت ترغب بالتنقل في ملف التعليمات باستخدام طريقة تقليدية أكثر، قم بالنقر على زر جدول المحتويات (</a:t>
            </a:r>
            <a:r>
              <a:rPr lang="en-US" dirty="0" smtClean="0"/>
              <a:t> </a:t>
            </a:r>
            <a:r>
              <a:rPr lang="ar-JO" dirty="0" smtClean="0"/>
              <a:t>) في شريط أدوات التعليمات. وستبدو شاشة التعليمات لديك كما يلي:</a:t>
            </a:r>
            <a:endParaRPr lang="en-US" dirty="0" smtClean="0"/>
          </a:p>
          <a:p>
            <a:endParaRPr lang="ar-SA" dirty="0"/>
          </a:p>
        </p:txBody>
      </p:sp>
      <p:pic>
        <p:nvPicPr>
          <p:cNvPr id="4" name="صورة 63"/>
          <p:cNvPicPr/>
          <p:nvPr/>
        </p:nvPicPr>
        <p:blipFill>
          <a:blip r:embed="rId2" cstate="print"/>
          <a:srcRect/>
          <a:stretch>
            <a:fillRect/>
          </a:stretch>
        </p:blipFill>
        <p:spPr bwMode="auto">
          <a:xfrm>
            <a:off x="1981200" y="2514600"/>
            <a:ext cx="5280064" cy="3524480"/>
          </a:xfrm>
          <a:prstGeom prst="rect">
            <a:avLst/>
          </a:prstGeom>
          <a:noFill/>
          <a:ln w="9525">
            <a:noFill/>
            <a:miter lim="800000"/>
            <a:headEnd/>
            <a:tailEnd/>
          </a:ln>
        </p:spPr>
      </p:pic>
      <p:pic>
        <p:nvPicPr>
          <p:cNvPr id="5" name="صورة 64" descr="الوصف: الوصف: الوصف: icon help nav toc"/>
          <p:cNvPicPr/>
          <p:nvPr/>
        </p:nvPicPr>
        <p:blipFill>
          <a:blip r:embed="rId3" cstate="print"/>
          <a:srcRect/>
          <a:stretch>
            <a:fillRect/>
          </a:stretch>
        </p:blipFill>
        <p:spPr bwMode="auto">
          <a:xfrm>
            <a:off x="4419600" y="1676400"/>
            <a:ext cx="123825" cy="123825"/>
          </a:xfrm>
          <a:prstGeom prst="rect">
            <a:avLst/>
          </a:prstGeom>
          <a:noFill/>
          <a:ln w="9525">
            <a:noFill/>
            <a:miter lim="800000"/>
            <a:headEnd/>
            <a:tailEnd/>
          </a:ln>
        </p:spPr>
      </p:pic>
    </p:spTree>
    <p:extLst>
      <p:ext uri="{BB962C8B-B14F-4D97-AF65-F5344CB8AC3E}">
        <p14:creationId xmlns:p14="http://schemas.microsoft.com/office/powerpoint/2010/main" val="2615490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84225"/>
          </a:xfrm>
        </p:spPr>
        <p:txBody>
          <a:bodyPr>
            <a:normAutofit/>
          </a:bodyPr>
          <a:lstStyle/>
          <a:p>
            <a:r>
              <a:rPr lang="ar-JO" sz="2800" dirty="0" smtClean="0"/>
              <a:t>الحصول على التعليمات في مربع حوار </a:t>
            </a:r>
            <a:endParaRPr lang="ar-SA" sz="2800" dirty="0"/>
          </a:p>
        </p:txBody>
      </p:sp>
      <p:sp>
        <p:nvSpPr>
          <p:cNvPr id="3" name="Subtitle 2"/>
          <p:cNvSpPr>
            <a:spLocks noGrp="1"/>
          </p:cNvSpPr>
          <p:nvPr>
            <p:ph type="subTitle" idx="1"/>
          </p:nvPr>
        </p:nvSpPr>
        <p:spPr>
          <a:xfrm>
            <a:off x="381000" y="1219200"/>
            <a:ext cx="8001000" cy="4800600"/>
          </a:xfrm>
        </p:spPr>
        <p:txBody>
          <a:bodyPr>
            <a:normAutofit/>
          </a:bodyPr>
          <a:lstStyle/>
          <a:p>
            <a:r>
              <a:rPr lang="ar-JO" dirty="0" smtClean="0"/>
              <a:t>يمكن الوصول إلى بعض سمات معالج النصوص "وورد" في مايكروسوفت أوفيس عن طريق مربعات الحوار، والتي لم نأتي على ذكرها بعد. ولكن ينبغي أن تعرف أنك سترى في بعض مربعات الحوار رمز التعليمات في أعلى الزاوية اليسار. أُنقر على علامة السؤال لرؤية تعليمات معينة حول ذلك الموضوع.</a:t>
            </a:r>
            <a:endParaRPr lang="en-US" dirty="0" smtClean="0"/>
          </a:p>
          <a:p>
            <a:endParaRPr lang="ar-SA" dirty="0"/>
          </a:p>
        </p:txBody>
      </p:sp>
      <p:pic>
        <p:nvPicPr>
          <p:cNvPr id="4" name="صورة 55"/>
          <p:cNvPicPr/>
          <p:nvPr/>
        </p:nvPicPr>
        <p:blipFill>
          <a:blip r:embed="rId2" cstate="print"/>
          <a:srcRect/>
          <a:stretch>
            <a:fillRect/>
          </a:stretch>
        </p:blipFill>
        <p:spPr bwMode="auto">
          <a:xfrm>
            <a:off x="2438400" y="3352800"/>
            <a:ext cx="4267200" cy="2457450"/>
          </a:xfrm>
          <a:prstGeom prst="rect">
            <a:avLst/>
          </a:prstGeom>
          <a:noFill/>
          <a:ln w="9525">
            <a:noFill/>
            <a:miter lim="800000"/>
            <a:headEnd/>
            <a:tailEnd/>
          </a:ln>
        </p:spPr>
      </p:pic>
    </p:spTree>
    <p:extLst>
      <p:ext uri="{BB962C8B-B14F-4D97-AF65-F5344CB8AC3E}">
        <p14:creationId xmlns:p14="http://schemas.microsoft.com/office/powerpoint/2010/main" val="3058368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normAutofit/>
          </a:bodyPr>
          <a:lstStyle/>
          <a:p>
            <a:r>
              <a:rPr lang="ar-JO" sz="2800" dirty="0" smtClean="0"/>
              <a:t>حفظ الملفات</a:t>
            </a:r>
            <a:endParaRPr lang="ar-SA" sz="2800" dirty="0"/>
          </a:p>
        </p:txBody>
      </p:sp>
      <p:sp>
        <p:nvSpPr>
          <p:cNvPr id="3" name="Subtitle 2"/>
          <p:cNvSpPr>
            <a:spLocks noGrp="1"/>
          </p:cNvSpPr>
          <p:nvPr>
            <p:ph type="subTitle" idx="1"/>
          </p:nvPr>
        </p:nvSpPr>
        <p:spPr>
          <a:xfrm>
            <a:off x="685800" y="1066800"/>
            <a:ext cx="7772400" cy="4953000"/>
          </a:xfrm>
        </p:spPr>
        <p:txBody>
          <a:bodyPr>
            <a:normAutofit/>
          </a:bodyPr>
          <a:lstStyle/>
          <a:p>
            <a:r>
              <a:rPr lang="ar-JO" dirty="0" smtClean="0"/>
              <a:t>لحفظ ملف لأول مرة، يمكنك النقر على رمز حفظ </a:t>
            </a:r>
            <a:r>
              <a:rPr lang="ar-JO" dirty="0" err="1" smtClean="0"/>
              <a:t>(</a:t>
            </a:r>
            <a:r>
              <a:rPr lang="en-US" dirty="0" smtClean="0"/>
              <a:t> </a:t>
            </a:r>
            <a:r>
              <a:rPr lang="ar-JO" dirty="0" smtClean="0"/>
              <a:t> )  في شريط أدوات الوصول السريع أو الضغط على مفاتيح </a:t>
            </a:r>
            <a:r>
              <a:rPr lang="en-US" dirty="0" smtClean="0"/>
              <a:t>Ctrl + S </a:t>
            </a:r>
            <a:r>
              <a:rPr lang="ar-JO" dirty="0" smtClean="0"/>
              <a:t>أو النقر على ملف - حفظ. أو النقر على ملف - "حفظ باسم" وستفتح أي من هذه الخيارات مربع حوار حفظ باسم</a:t>
            </a:r>
            <a:endParaRPr lang="ar-SA" dirty="0"/>
          </a:p>
        </p:txBody>
      </p:sp>
      <p:pic>
        <p:nvPicPr>
          <p:cNvPr id="4" name="صورة 96"/>
          <p:cNvPicPr/>
          <p:nvPr/>
        </p:nvPicPr>
        <p:blipFill>
          <a:blip r:embed="rId2" cstate="print"/>
          <a:srcRect/>
          <a:stretch>
            <a:fillRect/>
          </a:stretch>
        </p:blipFill>
        <p:spPr bwMode="auto">
          <a:xfrm>
            <a:off x="2667000" y="1219200"/>
            <a:ext cx="219075" cy="219075"/>
          </a:xfrm>
          <a:prstGeom prst="rect">
            <a:avLst/>
          </a:prstGeom>
          <a:noFill/>
          <a:ln w="9525">
            <a:noFill/>
            <a:miter lim="800000"/>
            <a:headEnd/>
            <a:tailEnd/>
          </a:ln>
        </p:spPr>
      </p:pic>
    </p:spTree>
    <p:extLst>
      <p:ext uri="{BB962C8B-B14F-4D97-AF65-F5344CB8AC3E}">
        <p14:creationId xmlns:p14="http://schemas.microsoft.com/office/powerpoint/2010/main" val="3734697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457200"/>
          </a:xfrm>
        </p:spPr>
        <p:txBody>
          <a:bodyPr>
            <a:noAutofit/>
          </a:bodyPr>
          <a:lstStyle/>
          <a:p>
            <a:r>
              <a:rPr lang="ar-JO" sz="2800" dirty="0" smtClean="0"/>
              <a:t>فتح الملفات</a:t>
            </a:r>
            <a:endParaRPr lang="ar-SA" sz="2800" dirty="0"/>
          </a:p>
        </p:txBody>
      </p:sp>
      <p:sp>
        <p:nvSpPr>
          <p:cNvPr id="3" name="Subtitle 2"/>
          <p:cNvSpPr>
            <a:spLocks noGrp="1"/>
          </p:cNvSpPr>
          <p:nvPr>
            <p:ph type="subTitle" idx="1"/>
          </p:nvPr>
        </p:nvSpPr>
        <p:spPr>
          <a:xfrm>
            <a:off x="1371600" y="1066800"/>
            <a:ext cx="6934200" cy="4953000"/>
          </a:xfrm>
        </p:spPr>
        <p:txBody>
          <a:bodyPr>
            <a:normAutofit/>
          </a:bodyPr>
          <a:lstStyle/>
          <a:p>
            <a:r>
              <a:rPr lang="ar-JO" dirty="0" smtClean="0"/>
              <a:t>هناك بعض الطرق لفتح مستندات برنامج معالج النصوص "وورد". أولها هو إيجاد الملف والنقر المزدوج عليه.</a:t>
            </a:r>
          </a:p>
          <a:p>
            <a:endParaRPr lang="ar-JO" dirty="0" smtClean="0"/>
          </a:p>
          <a:p>
            <a:endParaRPr lang="ar-JO" dirty="0" smtClean="0"/>
          </a:p>
          <a:p>
            <a:endParaRPr lang="ar-JO" dirty="0" smtClean="0"/>
          </a:p>
          <a:p>
            <a:r>
              <a:rPr lang="ar-JO" dirty="0" smtClean="0"/>
              <a:t>ومن داخل برنامج معالج النصوص "وورد"، يمكنك النقر على ملف - فتح أو استخدام اختصار </a:t>
            </a:r>
            <a:r>
              <a:rPr lang="en-US" dirty="0" smtClean="0"/>
              <a:t>Ctrl + O</a:t>
            </a:r>
            <a:r>
              <a:rPr lang="ar-JO" dirty="0" smtClean="0"/>
              <a:t>. سيعمل هذا الأمر على تشغيل مربع حوار فتح.</a:t>
            </a:r>
            <a:endParaRPr lang="en-US" dirty="0" smtClean="0"/>
          </a:p>
          <a:p>
            <a:endParaRPr lang="ar-SA" dirty="0"/>
          </a:p>
        </p:txBody>
      </p:sp>
      <p:pic>
        <p:nvPicPr>
          <p:cNvPr id="4" name="صورة 94"/>
          <p:cNvPicPr/>
          <p:nvPr/>
        </p:nvPicPr>
        <p:blipFill>
          <a:blip r:embed="rId2" cstate="print"/>
          <a:srcRect/>
          <a:stretch>
            <a:fillRect/>
          </a:stretch>
        </p:blipFill>
        <p:spPr bwMode="auto">
          <a:xfrm>
            <a:off x="4343400" y="1905000"/>
            <a:ext cx="876300" cy="1104900"/>
          </a:xfrm>
          <a:prstGeom prst="rect">
            <a:avLst/>
          </a:prstGeom>
          <a:noFill/>
          <a:ln w="9525">
            <a:noFill/>
            <a:miter lim="800000"/>
            <a:headEnd/>
            <a:tailEnd/>
          </a:ln>
        </p:spPr>
      </p:pic>
    </p:spTree>
    <p:extLst>
      <p:ext uri="{BB962C8B-B14F-4D97-AF65-F5344CB8AC3E}">
        <p14:creationId xmlns:p14="http://schemas.microsoft.com/office/powerpoint/2010/main" val="1367114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686762"/>
          </a:xfrm>
        </p:spPr>
        <p:txBody>
          <a:bodyPr>
            <a:normAutofit/>
          </a:bodyPr>
          <a:lstStyle/>
          <a:p>
            <a:r>
              <a:rPr lang="ar-JO" sz="2800" dirty="0" smtClean="0"/>
              <a:t>استخدام قائمة المستندات الأخيرة</a:t>
            </a:r>
            <a:endParaRPr lang="ar-SA" sz="2800" dirty="0"/>
          </a:p>
        </p:txBody>
      </p:sp>
      <p:sp>
        <p:nvSpPr>
          <p:cNvPr id="3" name="Subtitle 2"/>
          <p:cNvSpPr>
            <a:spLocks noGrp="1"/>
          </p:cNvSpPr>
          <p:nvPr>
            <p:ph type="subTitle" idx="1"/>
          </p:nvPr>
        </p:nvSpPr>
        <p:spPr>
          <a:xfrm>
            <a:off x="685800" y="1219200"/>
            <a:ext cx="7924800" cy="4800600"/>
          </a:xfrm>
        </p:spPr>
        <p:txBody>
          <a:bodyPr>
            <a:normAutofit/>
          </a:bodyPr>
          <a:lstStyle/>
          <a:p>
            <a:r>
              <a:rPr lang="ar-JO" dirty="0" smtClean="0"/>
              <a:t>هناك طريقة أخرى لفتح الملفات عن طريق قائمة المستندات الأخيرة في قائمة ملف. إذا قمت بالنقر على ملف - أخير، فسوف ترى قائمة بالمستندات المفتوحة ومواقعها. </a:t>
            </a:r>
            <a:endParaRPr lang="ar-SA" dirty="0"/>
          </a:p>
        </p:txBody>
      </p:sp>
    </p:spTree>
    <p:extLst>
      <p:ext uri="{BB962C8B-B14F-4D97-AF65-F5344CB8AC3E}">
        <p14:creationId xmlns:p14="http://schemas.microsoft.com/office/powerpoint/2010/main" val="1646514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599"/>
          </a:xfrm>
        </p:spPr>
        <p:txBody>
          <a:bodyPr>
            <a:normAutofit/>
          </a:bodyPr>
          <a:lstStyle/>
          <a:p>
            <a:r>
              <a:rPr lang="ar-JO" sz="2800" dirty="0" smtClean="0"/>
              <a:t>التبديل بين الملفات المفتوحة</a:t>
            </a:r>
            <a:endParaRPr lang="ar-SA" sz="2800" dirty="0"/>
          </a:p>
        </p:txBody>
      </p:sp>
      <p:sp>
        <p:nvSpPr>
          <p:cNvPr id="3" name="Subtitle 2"/>
          <p:cNvSpPr>
            <a:spLocks noGrp="1"/>
          </p:cNvSpPr>
          <p:nvPr>
            <p:ph type="subTitle" idx="1"/>
          </p:nvPr>
        </p:nvSpPr>
        <p:spPr>
          <a:xfrm>
            <a:off x="685800" y="1066800"/>
            <a:ext cx="7772400" cy="4876800"/>
          </a:xfrm>
        </p:spPr>
        <p:txBody>
          <a:bodyPr>
            <a:normAutofit/>
          </a:bodyPr>
          <a:lstStyle/>
          <a:p>
            <a:r>
              <a:rPr lang="ar-JO" dirty="0" smtClean="0"/>
              <a:t>إذا كان لديك عدة مستندات معالج نصوص "وورد" مفتوحة في آن واحد، فإن هناك العديد من الوسائل للتبديل بينها. فمن داخل المستند، يمكنك النقر على تبويبة عرض والنقر على أمر تبديل النوافذ. بعد ذلك، قم بالنقر على الملف الذي تريد العمل عليه. (الملف الذي عليه علامة هو الملف النشط حاليا). </a:t>
            </a:r>
            <a:endParaRPr lang="ar-SA" dirty="0"/>
          </a:p>
        </p:txBody>
      </p:sp>
      <p:pic>
        <p:nvPicPr>
          <p:cNvPr id="4" name="صورة 87"/>
          <p:cNvPicPr/>
          <p:nvPr/>
        </p:nvPicPr>
        <p:blipFill>
          <a:blip r:embed="rId2" cstate="print"/>
          <a:srcRect/>
          <a:stretch>
            <a:fillRect/>
          </a:stretch>
        </p:blipFill>
        <p:spPr bwMode="auto">
          <a:xfrm>
            <a:off x="2057400" y="3429000"/>
            <a:ext cx="5143500" cy="1019175"/>
          </a:xfrm>
          <a:prstGeom prst="rect">
            <a:avLst/>
          </a:prstGeom>
          <a:noFill/>
          <a:ln w="9525">
            <a:noFill/>
            <a:miter lim="800000"/>
            <a:headEnd/>
            <a:tailEnd/>
          </a:ln>
        </p:spPr>
      </p:pic>
    </p:spTree>
    <p:extLst>
      <p:ext uri="{BB962C8B-B14F-4D97-AF65-F5344CB8AC3E}">
        <p14:creationId xmlns:p14="http://schemas.microsoft.com/office/powerpoint/2010/main" val="3936102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457200"/>
          </a:xfrm>
        </p:spPr>
        <p:txBody>
          <a:bodyPr>
            <a:noAutofit/>
          </a:bodyPr>
          <a:lstStyle/>
          <a:p>
            <a:r>
              <a:rPr lang="ar-JO" sz="2800" dirty="0" smtClean="0"/>
              <a:t>إغلاق الملفات</a:t>
            </a:r>
            <a:endParaRPr lang="ar-SA" sz="2800" dirty="0"/>
          </a:p>
        </p:txBody>
      </p:sp>
      <p:sp>
        <p:nvSpPr>
          <p:cNvPr id="3" name="Subtitle 2"/>
          <p:cNvSpPr>
            <a:spLocks noGrp="1"/>
          </p:cNvSpPr>
          <p:nvPr>
            <p:ph type="subTitle" idx="1"/>
          </p:nvPr>
        </p:nvSpPr>
        <p:spPr>
          <a:xfrm>
            <a:off x="1066800" y="1143000"/>
            <a:ext cx="7315200" cy="4876800"/>
          </a:xfrm>
        </p:spPr>
        <p:txBody>
          <a:bodyPr/>
          <a:lstStyle/>
          <a:p>
            <a:r>
              <a:rPr lang="ar-JO" dirty="0" smtClean="0"/>
              <a:t>لإغلاق مستند دون إغلاق معالج النصوص "وورد"، قم بالنقر على ملف - إغلاق. </a:t>
            </a:r>
            <a:endParaRPr lang="en-US" dirty="0" smtClean="0"/>
          </a:p>
          <a:p>
            <a:endParaRPr lang="ar-SA" dirty="0"/>
          </a:p>
        </p:txBody>
      </p:sp>
      <p:pic>
        <p:nvPicPr>
          <p:cNvPr id="4" name="صورة 85"/>
          <p:cNvPicPr/>
          <p:nvPr/>
        </p:nvPicPr>
        <p:blipFill>
          <a:blip r:embed="rId2" cstate="print"/>
          <a:srcRect/>
          <a:stretch>
            <a:fillRect/>
          </a:stretch>
        </p:blipFill>
        <p:spPr bwMode="auto">
          <a:xfrm>
            <a:off x="3886200" y="2590800"/>
            <a:ext cx="1723107" cy="2622015"/>
          </a:xfrm>
          <a:prstGeom prst="rect">
            <a:avLst/>
          </a:prstGeom>
          <a:noFill/>
          <a:ln w="9525">
            <a:noFill/>
            <a:miter lim="800000"/>
            <a:headEnd/>
            <a:tailEnd/>
          </a:ln>
        </p:spPr>
      </p:pic>
    </p:spTree>
    <p:extLst>
      <p:ext uri="{BB962C8B-B14F-4D97-AF65-F5344CB8AC3E}">
        <p14:creationId xmlns:p14="http://schemas.microsoft.com/office/powerpoint/2010/main" val="1905309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219200"/>
          </a:xfrm>
        </p:spPr>
        <p:txBody>
          <a:bodyPr>
            <a:normAutofit/>
          </a:bodyPr>
          <a:lstStyle/>
          <a:p>
            <a:pPr algn="ctr"/>
            <a:r>
              <a:rPr lang="en-US" sz="3200" b="1" dirty="0" smtClean="0"/>
              <a:t> </a:t>
            </a:r>
            <a:r>
              <a:rPr lang="ar-JO" sz="3200" b="1" dirty="0" smtClean="0"/>
              <a:t>الدرس 1-6: الحصول على تعليمات في برنامج معالج النصوص "وورد"</a:t>
            </a:r>
            <a:endParaRPr lang="ar-SA" sz="3200" dirty="0"/>
          </a:p>
        </p:txBody>
      </p:sp>
      <p:sp>
        <p:nvSpPr>
          <p:cNvPr id="3" name="Subtitle 2"/>
          <p:cNvSpPr>
            <a:spLocks noGrp="1"/>
          </p:cNvSpPr>
          <p:nvPr>
            <p:ph type="subTitle" idx="1"/>
          </p:nvPr>
        </p:nvSpPr>
        <p:spPr>
          <a:xfrm>
            <a:off x="685800" y="1524000"/>
            <a:ext cx="7772400" cy="4419600"/>
          </a:xfrm>
        </p:spPr>
        <p:txBody>
          <a:bodyPr>
            <a:normAutofit/>
          </a:bodyPr>
          <a:lstStyle/>
          <a:p>
            <a:r>
              <a:rPr lang="ar-JO" dirty="0" smtClean="0"/>
              <a:t>لقد لاحظت الآن أن هناك أمورا كثيرة يمكنك القيام بها في معالج النصوص "وورد" ونحن بالكاد إطلعنا على البداية. </a:t>
            </a:r>
          </a:p>
          <a:p>
            <a:r>
              <a:rPr lang="ar-JO" dirty="0" smtClean="0"/>
              <a:t>وبغض النظر عن عدد الكتب التي تقرؤها أو الدورات التي تشترك فيها فإنه من المستحيل تذكر كل شيء. ولحسن الحظ، فإن برنامج معالج النصوص "وورد" مزود بملفات تعليمات بحيث يمكنك العثور على إجابات لأسئلتك. </a:t>
            </a:r>
            <a:endParaRPr lang="ar-SA" dirty="0"/>
          </a:p>
        </p:txBody>
      </p:sp>
    </p:spTree>
    <p:extLst>
      <p:ext uri="{BB962C8B-B14F-4D97-AF65-F5344CB8AC3E}">
        <p14:creationId xmlns:p14="http://schemas.microsoft.com/office/powerpoint/2010/main" val="198730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801"/>
          </a:xfrm>
        </p:spPr>
        <p:txBody>
          <a:bodyPr>
            <a:normAutofit/>
          </a:bodyPr>
          <a:lstStyle/>
          <a:p>
            <a:r>
              <a:rPr lang="ar-JO" sz="2800" b="1" dirty="0" smtClean="0"/>
              <a:t>فتح التعليمات</a:t>
            </a:r>
            <a:endParaRPr lang="ar-SA" sz="2800" dirty="0"/>
          </a:p>
        </p:txBody>
      </p:sp>
      <p:sp>
        <p:nvSpPr>
          <p:cNvPr id="3" name="Subtitle 2"/>
          <p:cNvSpPr>
            <a:spLocks noGrp="1"/>
          </p:cNvSpPr>
          <p:nvPr>
            <p:ph type="subTitle" idx="1"/>
          </p:nvPr>
        </p:nvSpPr>
        <p:spPr>
          <a:xfrm>
            <a:off x="685800" y="914400"/>
            <a:ext cx="7772400" cy="5105400"/>
          </a:xfrm>
        </p:spPr>
        <p:txBody>
          <a:bodyPr>
            <a:normAutofit/>
          </a:bodyPr>
          <a:lstStyle/>
          <a:p>
            <a:r>
              <a:rPr lang="ar-JO" dirty="0" smtClean="0"/>
              <a:t>لفتح التعليمات، أُنقر على علامة السؤال الموجودة أعلى الزاوية اليسرى من شاشة برنامج معالج النصوص "وورد" أو استخدم اختصار </a:t>
            </a:r>
            <a:r>
              <a:rPr lang="en-US" dirty="0" smtClean="0"/>
              <a:t>F1</a:t>
            </a:r>
            <a:r>
              <a:rPr lang="ar-JO" dirty="0" smtClean="0"/>
              <a:t>. </a:t>
            </a:r>
            <a:endParaRPr lang="ar-SA" dirty="0"/>
          </a:p>
        </p:txBody>
      </p:sp>
      <p:pic>
        <p:nvPicPr>
          <p:cNvPr id="4" name="صورة 84"/>
          <p:cNvPicPr/>
          <p:nvPr/>
        </p:nvPicPr>
        <p:blipFill>
          <a:blip r:embed="rId2" cstate="print"/>
          <a:srcRect/>
          <a:stretch>
            <a:fillRect/>
          </a:stretch>
        </p:blipFill>
        <p:spPr bwMode="auto">
          <a:xfrm>
            <a:off x="3886200" y="2743200"/>
            <a:ext cx="1847850" cy="1457325"/>
          </a:xfrm>
          <a:prstGeom prst="rect">
            <a:avLst/>
          </a:prstGeom>
          <a:noFill/>
          <a:ln w="9525">
            <a:noFill/>
            <a:miter lim="800000"/>
            <a:headEnd/>
            <a:tailEnd/>
          </a:ln>
        </p:spPr>
      </p:pic>
    </p:spTree>
    <p:extLst>
      <p:ext uri="{BB962C8B-B14F-4D97-AF65-F5344CB8AC3E}">
        <p14:creationId xmlns:p14="http://schemas.microsoft.com/office/powerpoint/2010/main" val="1429628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708025"/>
          </a:xfrm>
        </p:spPr>
        <p:txBody>
          <a:bodyPr>
            <a:normAutofit/>
          </a:bodyPr>
          <a:lstStyle/>
          <a:p>
            <a:r>
              <a:rPr lang="ar-JO" sz="2800" b="1" dirty="0" smtClean="0"/>
              <a:t>استخدام شاشة التعليمات </a:t>
            </a:r>
            <a:endParaRPr lang="ar-SA" sz="2800" dirty="0"/>
          </a:p>
        </p:txBody>
      </p:sp>
      <p:sp>
        <p:nvSpPr>
          <p:cNvPr id="3" name="Subtitle 2"/>
          <p:cNvSpPr>
            <a:spLocks noGrp="1"/>
          </p:cNvSpPr>
          <p:nvPr>
            <p:ph type="subTitle" idx="1"/>
          </p:nvPr>
        </p:nvSpPr>
        <p:spPr>
          <a:xfrm>
            <a:off x="609600" y="1295400"/>
            <a:ext cx="7772400" cy="4724400"/>
          </a:xfrm>
        </p:spPr>
        <p:txBody>
          <a:bodyPr>
            <a:normAutofit/>
          </a:bodyPr>
          <a:lstStyle/>
          <a:p>
            <a:r>
              <a:rPr lang="ar-JO" dirty="0" smtClean="0"/>
              <a:t>يفتح ملف التعليمات في إطار منفصل. وإذا كان لديك اتصال الإنترنت، فإن ملف التعليمات سيحاول تلقائيا الاتصال بموقع </a:t>
            </a:r>
            <a:r>
              <a:rPr lang="en-US" dirty="0" smtClean="0"/>
              <a:t>Office.com</a:t>
            </a:r>
            <a:r>
              <a:rPr lang="ar-SA" dirty="0" smtClean="0"/>
              <a:t> وهو بوابة إلكترونية متخصصة تتيح لك وسيلة وصول إلى آخر المعلومات حول معالج النصوص "وورد". </a:t>
            </a:r>
            <a:endParaRPr lang="ar-SA" dirty="0"/>
          </a:p>
        </p:txBody>
      </p:sp>
      <p:pic>
        <p:nvPicPr>
          <p:cNvPr id="4" name="صورة 83"/>
          <p:cNvPicPr/>
          <p:nvPr/>
        </p:nvPicPr>
        <p:blipFill>
          <a:blip r:embed="rId2" cstate="print"/>
          <a:srcRect/>
          <a:stretch>
            <a:fillRect/>
          </a:stretch>
        </p:blipFill>
        <p:spPr bwMode="auto">
          <a:xfrm>
            <a:off x="2057400" y="3124200"/>
            <a:ext cx="5072235" cy="2577947"/>
          </a:xfrm>
          <a:prstGeom prst="rect">
            <a:avLst/>
          </a:prstGeom>
          <a:noFill/>
          <a:ln w="9525">
            <a:noFill/>
            <a:miter lim="800000"/>
            <a:headEnd/>
            <a:tailEnd/>
          </a:ln>
        </p:spPr>
      </p:pic>
    </p:spTree>
    <p:extLst>
      <p:ext uri="{BB962C8B-B14F-4D97-AF65-F5344CB8AC3E}">
        <p14:creationId xmlns:p14="http://schemas.microsoft.com/office/powerpoint/2010/main" val="277141927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747</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Concourse</vt:lpstr>
      <vt:lpstr>الدرس 1-5: العمل على مستندك</vt:lpstr>
      <vt:lpstr>حفظ الملفات</vt:lpstr>
      <vt:lpstr>فتح الملفات</vt:lpstr>
      <vt:lpstr>استخدام قائمة المستندات الأخيرة</vt:lpstr>
      <vt:lpstr>التبديل بين الملفات المفتوحة</vt:lpstr>
      <vt:lpstr>إغلاق الملفات</vt:lpstr>
      <vt:lpstr> الدرس 1-6: الحصول على تعليمات في برنامج معالج النصوص "وورد"</vt:lpstr>
      <vt:lpstr>فتح التعليمات</vt:lpstr>
      <vt:lpstr>استخدام شاشة التعليمات </vt:lpstr>
      <vt:lpstr>شريط أدوات التعليمات</vt:lpstr>
      <vt:lpstr>البحث عن التعليمات</vt:lpstr>
      <vt:lpstr>التعليمات عبر الإنترنت مقابل التعليمات دون اتصال بالإنترنت</vt:lpstr>
      <vt:lpstr>استخدام جدول المحتويات</vt:lpstr>
      <vt:lpstr>الحصول على التعليمات في مربع حوار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1-5: العمل على مستندك</dc:title>
  <dc:creator>Ali Raad</dc:creator>
  <cp:lastModifiedBy>DR.Ahmed Saker</cp:lastModifiedBy>
  <cp:revision>1</cp:revision>
  <dcterms:created xsi:type="dcterms:W3CDTF">2006-08-16T00:00:00Z</dcterms:created>
  <dcterms:modified xsi:type="dcterms:W3CDTF">2018-12-11T21:53:19Z</dcterms:modified>
</cp:coreProperties>
</file>